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D3980-DB21-4BCC-AB25-A2E64FB09940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BC3A0-AB1D-4605-9A20-97CBF934F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BC3A0-AB1D-4605-9A20-97CBF934F64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3AE0B-D90F-468C-AB24-38CFC6A716D6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5D765-203C-4C0A-90B5-B4227849E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609600" y="264931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>
                    <a:lumMod val="85000"/>
                  </a:schemeClr>
                </a:solidFill>
                <a:latin typeface="Baskerville Old Face" pitchFamily="18" charset="0"/>
              </a:rPr>
              <a:t>DRAFT</a:t>
            </a:r>
            <a:endParaRPr lang="en-US" sz="9600" dirty="0">
              <a:solidFill>
                <a:schemeClr val="bg1">
                  <a:lumMod val="8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534400" cy="702129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Baskerville Old Face" pitchFamily="18" charset="0"/>
              </a:rPr>
              <a:t>North Carolina Educator Evaluation System Evaluation Summary Sheet</a:t>
            </a:r>
            <a:br>
              <a:rPr lang="en-US" sz="1600" dirty="0" smtClean="0">
                <a:latin typeface="Baskerville Old Face" pitchFamily="18" charset="0"/>
              </a:rPr>
            </a:br>
            <a:r>
              <a:rPr lang="en-US" sz="2000" dirty="0" smtClean="0">
                <a:latin typeface="Baskerville Old Face" pitchFamily="18" charset="0"/>
              </a:rPr>
              <a:t/>
            </a:r>
            <a:br>
              <a:rPr lang="en-US" sz="2000" dirty="0" smtClean="0">
                <a:latin typeface="Baskerville Old Face" pitchFamily="18" charset="0"/>
              </a:rPr>
            </a:br>
            <a:endParaRPr lang="en-US" sz="2000" dirty="0"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600" y="71250"/>
            <a:ext cx="6502400" cy="342900"/>
          </a:xfrm>
        </p:spPr>
        <p:txBody>
          <a:bodyPr>
            <a:normAutofit/>
          </a:bodyPr>
          <a:lstStyle/>
          <a:p>
            <a:pPr algn="r"/>
            <a:r>
              <a:rPr lang="en-US" sz="1200" dirty="0" smtClean="0">
                <a:latin typeface="Baskerville Old Face" pitchFamily="18" charset="0"/>
              </a:rPr>
              <a:t>Draft January 2012: Assume SBE Adoption of Option One in TCP-C-006</a:t>
            </a:r>
            <a:endParaRPr lang="en-US" sz="1200" dirty="0"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24450"/>
            <a:ext cx="815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Baskerville Old Face" pitchFamily="18" charset="0"/>
              </a:rPr>
              <a:t>Name: </a:t>
            </a:r>
            <a:r>
              <a:rPr lang="en-US" sz="1200" dirty="0" smtClean="0">
                <a:latin typeface="Baskerville Old Face" pitchFamily="18" charset="0"/>
              </a:rPr>
              <a:t>		Martha Washington	</a:t>
            </a:r>
            <a:r>
              <a:rPr lang="en-US" sz="1200" b="1" dirty="0" smtClean="0">
                <a:latin typeface="Baskerville Old Face" pitchFamily="18" charset="0"/>
              </a:rPr>
              <a:t>School:	</a:t>
            </a:r>
            <a:r>
              <a:rPr lang="en-US" sz="1200" dirty="0" smtClean="0">
                <a:latin typeface="Baskerville Old Face" pitchFamily="18" charset="0"/>
              </a:rPr>
              <a:t>	</a:t>
            </a:r>
            <a:r>
              <a:rPr lang="en-US" sz="1200" smtClean="0">
                <a:latin typeface="Baskerville Old Face" pitchFamily="18" charset="0"/>
              </a:rPr>
              <a:t>Independence </a:t>
            </a:r>
            <a:r>
              <a:rPr lang="en-US" sz="1200" smtClean="0">
                <a:latin typeface="Baskerville Old Face" pitchFamily="18" charset="0"/>
              </a:rPr>
              <a:t>Middle </a:t>
            </a:r>
            <a:r>
              <a:rPr lang="en-US" sz="1200" dirty="0" smtClean="0">
                <a:latin typeface="Baskerville Old Face" pitchFamily="18" charset="0"/>
              </a:rPr>
              <a:t>School</a:t>
            </a:r>
          </a:p>
          <a:p>
            <a:r>
              <a:rPr lang="en-US" sz="1200" b="1" dirty="0" smtClean="0">
                <a:latin typeface="Baskerville Old Face" pitchFamily="18" charset="0"/>
              </a:rPr>
              <a:t>LEA:</a:t>
            </a:r>
            <a:r>
              <a:rPr lang="en-US" sz="1200" dirty="0" smtClean="0">
                <a:latin typeface="Baskerville Old Face" pitchFamily="18" charset="0"/>
              </a:rPr>
              <a:t>		Freedom County Schools	</a:t>
            </a:r>
            <a:r>
              <a:rPr lang="en-US" sz="1200" b="1" dirty="0" smtClean="0">
                <a:latin typeface="Baskerville Old Face" pitchFamily="18" charset="0"/>
              </a:rPr>
              <a:t>Licensure:</a:t>
            </a:r>
            <a:r>
              <a:rPr lang="en-US" sz="1200" dirty="0" smtClean="0">
                <a:latin typeface="Baskerville Old Face" pitchFamily="18" charset="0"/>
              </a:rPr>
              <a:t>		Career-Status </a:t>
            </a:r>
          </a:p>
          <a:p>
            <a:r>
              <a:rPr lang="en-US" sz="1200" b="1" dirty="0" smtClean="0">
                <a:latin typeface="Baskerville Old Face" pitchFamily="18" charset="0"/>
              </a:rPr>
              <a:t>Overall Status:	</a:t>
            </a:r>
            <a:r>
              <a:rPr lang="en-US" sz="1200" dirty="0" smtClean="0">
                <a:latin typeface="Baskerville Old Face" pitchFamily="18" charset="0"/>
              </a:rPr>
              <a:t>	</a:t>
            </a:r>
            <a:r>
              <a:rPr lang="en-US" sz="1200" dirty="0" smtClean="0">
                <a:latin typeface="Baskerville Old Face" pitchFamily="18" charset="0"/>
              </a:rPr>
              <a:t>In Need of Improvement</a:t>
            </a:r>
            <a:endParaRPr lang="en-US" sz="1200" dirty="0" smtClean="0">
              <a:latin typeface="Baskerville Old Face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95952" y="1295459"/>
          <a:ext cx="8026400" cy="5069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5280"/>
                <a:gridCol w="1605280"/>
                <a:gridCol w="1605280"/>
                <a:gridCol w="1605280"/>
                <a:gridCol w="1605280"/>
              </a:tblGrid>
              <a:tr h="232180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Standard One: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Teachers demonstrate leadership.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4962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Not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Demonstrated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Developing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Proficient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Accomplished</a:t>
                      </a:r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Distinguished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85850" y="1901310"/>
          <a:ext cx="8026400" cy="5292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5280"/>
                <a:gridCol w="1605280"/>
                <a:gridCol w="1605280"/>
                <a:gridCol w="1605280"/>
                <a:gridCol w="1605280"/>
              </a:tblGrid>
              <a:tr h="247270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Standard Two: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Teachers establish a respectful environment.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7270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Not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Demonstrated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Developing</a:t>
                      </a:r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Proficient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Accomplished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Distinguished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9600" y="2532685"/>
          <a:ext cx="8026400" cy="5380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5280"/>
                <a:gridCol w="1605280"/>
                <a:gridCol w="1605280"/>
                <a:gridCol w="1584960"/>
                <a:gridCol w="1625600"/>
              </a:tblGrid>
              <a:tr h="262194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Standard Three: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Teachers know the content they teach.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6096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Not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Demonstrated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Developing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Proficient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Accomplished</a:t>
                      </a:r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Distinguished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09600" y="3174162"/>
          <a:ext cx="8026400" cy="5479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5280"/>
                <a:gridCol w="1605280"/>
                <a:gridCol w="1605280"/>
                <a:gridCol w="1605280"/>
                <a:gridCol w="1605280"/>
              </a:tblGrid>
              <a:tr h="265969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Standard Four: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Teachers facilitate learning for their students.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5969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Not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Demonstrated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Developing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Proficient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Accomplished</a:t>
                      </a:r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Distinguished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09600" y="3814511"/>
          <a:ext cx="8026400" cy="5552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5280"/>
                <a:gridCol w="1605280"/>
                <a:gridCol w="1605280"/>
                <a:gridCol w="1605280"/>
                <a:gridCol w="1605280"/>
              </a:tblGrid>
              <a:tr h="273357">
                <a:tc gridSpan="5"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Standard Five: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Teachers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reflect on their practice.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3357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Not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Demonstrated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Developing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Proficient</a:t>
                      </a:r>
                      <a:endParaRPr lang="en-US" sz="8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Accomplished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Distinguished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09599" y="4474050"/>
          <a:ext cx="8001000" cy="1104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1"/>
                <a:gridCol w="1905000"/>
                <a:gridCol w="1905000"/>
                <a:gridCol w="2133599"/>
              </a:tblGrid>
              <a:tr h="194310">
                <a:tc gridSpan="4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Standard Six: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Teachers contribute to the academic success of students.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*Only three-year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rolling average is used to determine overall status*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31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Year One (2009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– 2010)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Year Two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(2010 – 2011)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Year Three (2011 – 2012)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Three-Year Rolling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Average*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7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Individual Student Growth: .8</a:t>
                      </a:r>
                    </a:p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School-wide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Student Growth: .1</a:t>
                      </a:r>
                    </a:p>
                    <a:p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Year One Growth: .73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Individual Student Growth: 1.2</a:t>
                      </a:r>
                    </a:p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School-wide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Student Growth: .5</a:t>
                      </a:r>
                    </a:p>
                    <a:p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Year Two Growth: 1.13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Individual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Student Growth: .7</a:t>
                      </a:r>
                    </a:p>
                    <a:p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School-wide Student Growth: .5</a:t>
                      </a:r>
                    </a:p>
                    <a:p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Year Three Growth: .68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.85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09599" y="5586453"/>
          <a:ext cx="2057401" cy="49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651"/>
                <a:gridCol w="688651"/>
                <a:gridCol w="680099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Does not meet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Meets expected growth</a:t>
                      </a:r>
                      <a:endParaRPr lang="en-US" sz="7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Exceeds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609601" y="6144705"/>
          <a:ext cx="8000998" cy="49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1"/>
                <a:gridCol w="2400299"/>
                <a:gridCol w="2400299"/>
                <a:gridCol w="2400299"/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Overall Status: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Needs improvement</a:t>
                      </a:r>
                      <a:endParaRPr lang="en-US" sz="140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Effective</a:t>
                      </a:r>
                      <a:endParaRPr lang="en-US" sz="140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Highly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 Effective</a:t>
                      </a:r>
                      <a:endParaRPr lang="en-US" sz="140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667000" y="5584798"/>
          <a:ext cx="1905000" cy="49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833"/>
                <a:gridCol w="664208"/>
                <a:gridCol w="655959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Does not meet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Meets expected growth</a:t>
                      </a:r>
                      <a:endParaRPr lang="en-US" sz="7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Exceeds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572000" y="5586453"/>
          <a:ext cx="1905001" cy="49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640"/>
                <a:gridCol w="637640"/>
                <a:gridCol w="629721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Does not meet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Meets expected growth</a:t>
                      </a:r>
                      <a:endParaRPr lang="en-US" sz="7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Exceeds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477000" y="5586453"/>
          <a:ext cx="2133599" cy="49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156"/>
                <a:gridCol w="714156"/>
                <a:gridCol w="705287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Does not meet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bg1"/>
                          </a:solidFill>
                          <a:latin typeface="Baskerville Old Face" pitchFamily="18" charset="0"/>
                        </a:rPr>
                        <a:t>Meets expected growth</a:t>
                      </a:r>
                      <a:endParaRPr lang="en-US" sz="700" b="0" dirty="0">
                        <a:solidFill>
                          <a:schemeClr val="bg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</a:rPr>
                        <a:t>Exceeds expected growth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Baskerville Old Face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254</Words>
  <Application>Microsoft Office PowerPoint</Application>
  <PresentationFormat>On-screen Show (4:3)</PresentationFormat>
  <Paragraphs>69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North Carolina Educator Evaluation System Evaluation Summary Sheet  </vt:lpstr>
    </vt:vector>
  </TitlesOfParts>
  <Company>NCDPI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Carolina Educator Evaluation System Evaluation Summary Sheet</dc:title>
  <dc:creator>Jennifer Preston</dc:creator>
  <cp:lastModifiedBy>ERD_2</cp:lastModifiedBy>
  <cp:revision>11</cp:revision>
  <dcterms:created xsi:type="dcterms:W3CDTF">2012-01-15T19:37:21Z</dcterms:created>
  <dcterms:modified xsi:type="dcterms:W3CDTF">2012-02-06T15:42:50Z</dcterms:modified>
</cp:coreProperties>
</file>